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e75192f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ae75192fd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333501" y="2414994"/>
            <a:ext cx="621768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 u="none" cap="none" strike="noStrike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 &amp; iTEXT </a:t>
            </a:r>
            <a:endParaRPr b="1" i="1" sz="4800" u="none" cap="none" strike="noStrike">
              <a:solidFill>
                <a:srgbClr val="FF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2021.01.25 DDIT</a:t>
            </a:r>
            <a:endParaRPr b="0" i="0" sz="1200" u="none" cap="none" strike="noStrike">
              <a:solidFill>
                <a:srgbClr val="FF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7728889" y="2739653"/>
            <a:ext cx="2959071" cy="727447"/>
            <a:chOff x="7728889" y="2739653"/>
            <a:chExt cx="2959071" cy="727447"/>
          </a:xfrm>
        </p:grpSpPr>
        <p:sp>
          <p:nvSpPr>
            <p:cNvPr id="86" name="Google Shape;86;p13"/>
            <p:cNvSpPr/>
            <p:nvPr/>
          </p:nvSpPr>
          <p:spPr>
            <a:xfrm>
              <a:off x="7728889" y="2739653"/>
              <a:ext cx="2959071" cy="727447"/>
            </a:xfrm>
            <a:prstGeom prst="roundRect">
              <a:avLst>
                <a:gd fmla="val 50000" name="adj"/>
              </a:avLst>
            </a:prstGeom>
            <a:solidFill>
              <a:srgbClr val="FF78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1조  </a:t>
              </a:r>
              <a:endParaRPr/>
            </a:p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박세현, 원정훈, </a:t>
              </a:r>
              <a:endParaRPr/>
            </a:p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최희수, 윤지혜 </a:t>
              </a:r>
              <a:endParaRPr b="1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7836839" y="2846076"/>
              <a:ext cx="540000" cy="540000"/>
              <a:chOff x="7836839" y="2846076"/>
              <a:chExt cx="540000" cy="540000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7836839" y="2846076"/>
                <a:ext cx="540000" cy="54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89" name="Google Shape;89;p13"/>
              <p:cNvGrpSpPr/>
              <p:nvPr/>
            </p:nvGrpSpPr>
            <p:grpSpPr>
              <a:xfrm>
                <a:off x="7991813" y="2946475"/>
                <a:ext cx="230052" cy="313802"/>
                <a:chOff x="2597" y="4163"/>
                <a:chExt cx="217" cy="296"/>
              </a:xfrm>
            </p:grpSpPr>
            <p:sp>
              <p:nvSpPr>
                <p:cNvPr id="90" name="Google Shape;90;p13"/>
                <p:cNvSpPr/>
                <p:nvPr/>
              </p:nvSpPr>
              <p:spPr>
                <a:xfrm>
                  <a:off x="2630" y="4163"/>
                  <a:ext cx="151" cy="176"/>
                </a:xfrm>
                <a:custGeom>
                  <a:rect b="b" l="l" r="r" t="t"/>
                  <a:pathLst>
                    <a:path extrusionOk="0" h="1942" w="166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1" name="Google Shape;91;p13"/>
                <p:cNvSpPr/>
                <p:nvPr/>
              </p:nvSpPr>
              <p:spPr>
                <a:xfrm>
                  <a:off x="2664" y="4250"/>
                  <a:ext cx="83" cy="27"/>
                </a:xfrm>
                <a:custGeom>
                  <a:rect b="b" l="l" r="r" t="t"/>
                  <a:pathLst>
                    <a:path extrusionOk="0" h="300" w="916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2" name="Google Shape;92;p13"/>
                <p:cNvSpPr/>
                <p:nvPr/>
              </p:nvSpPr>
              <p:spPr>
                <a:xfrm>
                  <a:off x="2597" y="4335"/>
                  <a:ext cx="217" cy="124"/>
                </a:xfrm>
                <a:custGeom>
                  <a:rect b="b" l="l" r="r" t="t"/>
                  <a:pathLst>
                    <a:path extrusionOk="0" h="1360" w="2393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2689" y="4347"/>
                  <a:ext cx="34" cy="83"/>
                </a:xfrm>
                <a:custGeom>
                  <a:rect b="b" l="l" r="r" t="t"/>
                  <a:pathLst>
                    <a:path extrusionOk="0" h="915" w="373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640" y="2755927"/>
            <a:ext cx="4543141" cy="35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0" name="Google Shape;220;p22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21" name="Google Shape;221;p22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222" name="Google Shape;222;p22"/>
          <p:cNvSpPr/>
          <p:nvPr/>
        </p:nvSpPr>
        <p:spPr>
          <a:xfrm>
            <a:off x="8077187" y="3454454"/>
            <a:ext cx="1001674" cy="316708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3" name="Google Shape;223;p22"/>
          <p:cNvGrpSpPr/>
          <p:nvPr/>
        </p:nvGrpSpPr>
        <p:grpSpPr>
          <a:xfrm>
            <a:off x="864463" y="1773614"/>
            <a:ext cx="2874653" cy="2506286"/>
            <a:chOff x="604718" y="5598734"/>
            <a:chExt cx="2874653" cy="2506286"/>
          </a:xfrm>
        </p:grpSpPr>
        <p:cxnSp>
          <p:nvCxnSpPr>
            <p:cNvPr id="224" name="Google Shape;224;p22"/>
            <p:cNvCxnSpPr/>
            <p:nvPr/>
          </p:nvCxnSpPr>
          <p:spPr>
            <a:xfrm flipH="1">
              <a:off x="2016002" y="5979930"/>
              <a:ext cx="17238" cy="212509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225" name="Google Shape;225;p22"/>
            <p:cNvGrpSpPr/>
            <p:nvPr/>
          </p:nvGrpSpPr>
          <p:grpSpPr>
            <a:xfrm>
              <a:off x="604718" y="5598734"/>
              <a:ext cx="2874653" cy="1426786"/>
              <a:chOff x="385631" y="3424703"/>
              <a:chExt cx="2874653" cy="1426786"/>
            </a:xfrm>
          </p:grpSpPr>
          <p:sp>
            <p:nvSpPr>
              <p:cNvPr id="226" name="Google Shape;226;p22"/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다운로드 받은 파일 찾기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>
                <a:off x="385631" y="4165743"/>
                <a:ext cx="2861953" cy="68574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해당 프로젝트를 우클릭 한 뒤 Properties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1641" y="1773614"/>
            <a:ext cx="765860" cy="723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862008" y="3454454"/>
            <a:ext cx="2861953" cy="68574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Libraries 탭에서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AddExternal JARs… 를 클릭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550" y="1773614"/>
            <a:ext cx="5854150" cy="40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6" name="Google Shape;236;p23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37" name="Google Shape;237;p23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238" name="Google Shape;238;p23"/>
          <p:cNvSpPr/>
          <p:nvPr/>
        </p:nvSpPr>
        <p:spPr>
          <a:xfrm>
            <a:off x="5455243" y="3797326"/>
            <a:ext cx="907457" cy="1079473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9" name="Google Shape;239;p23"/>
          <p:cNvGrpSpPr/>
          <p:nvPr/>
        </p:nvGrpSpPr>
        <p:grpSpPr>
          <a:xfrm>
            <a:off x="864463" y="1773614"/>
            <a:ext cx="2874653" cy="2830121"/>
            <a:chOff x="604718" y="5598734"/>
            <a:chExt cx="2874653" cy="2830121"/>
          </a:xfrm>
        </p:grpSpPr>
        <p:cxnSp>
          <p:nvCxnSpPr>
            <p:cNvPr id="240" name="Google Shape;240;p23"/>
            <p:cNvCxnSpPr/>
            <p:nvPr/>
          </p:nvCxnSpPr>
          <p:spPr>
            <a:xfrm flipH="1">
              <a:off x="2004180" y="5979930"/>
              <a:ext cx="29060" cy="2448925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241" name="Google Shape;241;p23"/>
            <p:cNvGrpSpPr/>
            <p:nvPr/>
          </p:nvGrpSpPr>
          <p:grpSpPr>
            <a:xfrm>
              <a:off x="604718" y="5598734"/>
              <a:ext cx="2874653" cy="1337886"/>
              <a:chOff x="385631" y="3424703"/>
              <a:chExt cx="2874653" cy="1337886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다운로드 받은 파일 찾기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385631" y="4076843"/>
                <a:ext cx="2861953" cy="68574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해당 프로젝트를 우클릭 한 뒤 Properties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4" name="Google Shape;244;p23"/>
          <p:cNvSpPr/>
          <p:nvPr/>
        </p:nvSpPr>
        <p:spPr>
          <a:xfrm>
            <a:off x="862008" y="3352854"/>
            <a:ext cx="2861953" cy="68574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Libraries 탭에서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AddExternal JARs… 를 클릭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877164" y="4260862"/>
            <a:ext cx="2823852" cy="342873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jar 파일을 선택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471" y="1773613"/>
            <a:ext cx="5665701" cy="43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53" name="Google Shape;253;p24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254" name="Google Shape;254;p24"/>
          <p:cNvSpPr/>
          <p:nvPr/>
        </p:nvSpPr>
        <p:spPr>
          <a:xfrm>
            <a:off x="5997870" y="2578662"/>
            <a:ext cx="2714329" cy="379875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5" name="Google Shape;255;p24"/>
          <p:cNvGrpSpPr/>
          <p:nvPr/>
        </p:nvGrpSpPr>
        <p:grpSpPr>
          <a:xfrm>
            <a:off x="862008" y="1773614"/>
            <a:ext cx="2877108" cy="3185772"/>
            <a:chOff x="862008" y="1773614"/>
            <a:chExt cx="2877108" cy="3185772"/>
          </a:xfrm>
        </p:grpSpPr>
        <p:cxnSp>
          <p:nvCxnSpPr>
            <p:cNvPr id="256" name="Google Shape;256;p24"/>
            <p:cNvCxnSpPr>
              <a:endCxn id="257" idx="2"/>
            </p:cNvCxnSpPr>
            <p:nvPr/>
          </p:nvCxnSpPr>
          <p:spPr>
            <a:xfrm flipH="1">
              <a:off x="2281400" y="1995986"/>
              <a:ext cx="11700" cy="29634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258" name="Google Shape;258;p24"/>
            <p:cNvSpPr/>
            <p:nvPr/>
          </p:nvSpPr>
          <p:spPr>
            <a:xfrm>
              <a:off x="877164" y="1773614"/>
              <a:ext cx="2861952" cy="38119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다운로드 받은 파일 찾기</a:t>
              </a:r>
              <a:endParaRPr b="1" sz="14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864463" y="2381322"/>
              <a:ext cx="2861953" cy="68574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 프로젝트를 우클릭 한 뒤 Properties 클릭</a:t>
              </a:r>
              <a:endParaRPr b="1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862008" y="3293580"/>
              <a:ext cx="2861953" cy="54182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Libraries 탭에서 </a:t>
              </a:r>
              <a:endParaRPr b="1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AddExternal JARs… 를 클릭</a:t>
              </a:r>
              <a:endParaRPr b="1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877164" y="4034401"/>
              <a:ext cx="2823852" cy="342873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jar 파일을 선택</a:t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869474" y="4616513"/>
              <a:ext cx="2823852" cy="342873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라이브러리 추가 완료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1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7" name="Google Shape;267;p25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68" name="Google Shape;268;p25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50" y="1220436"/>
            <a:ext cx="5198483" cy="548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826" y="2117326"/>
            <a:ext cx="5684350" cy="19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2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6" name="Google Shape;276;p26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77" name="Google Shape;277;p26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400" y="1384325"/>
            <a:ext cx="8956075" cy="5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2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27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85" name="Google Shape;285;p27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999" y="1310953"/>
            <a:ext cx="6715125" cy="457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301" y="2813501"/>
            <a:ext cx="6207124" cy="366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2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3" name="Google Shape;293;p28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94" name="Google Shape;294;p28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1100" y="1316389"/>
            <a:ext cx="6794500" cy="519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3459717" y="332194"/>
            <a:ext cx="5303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3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1" name="Google Shape;301;p29"/>
          <p:cNvCxnSpPr/>
          <p:nvPr/>
        </p:nvCxnSpPr>
        <p:spPr>
          <a:xfrm flipH="1" rot="10800000">
            <a:off x="859926" y="847113"/>
            <a:ext cx="2899200" cy="6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02" name="Google Shape;302;p29"/>
          <p:cNvCxnSpPr/>
          <p:nvPr/>
        </p:nvCxnSpPr>
        <p:spPr>
          <a:xfrm rot="10800000">
            <a:off x="8369177" y="847712"/>
            <a:ext cx="29034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1485900"/>
            <a:ext cx="81915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3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9" name="Google Shape;309;p30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10" name="Google Shape;310;p30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495" y="1761680"/>
            <a:ext cx="770572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3317392" y="5740399"/>
            <a:ext cx="5445608" cy="453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PDFBOX를 이용해 기존의 pdf 파일에서 콘텐츠를 콘솔창에 출력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 rot="-5400000">
            <a:off x="5025039" y="2055585"/>
            <a:ext cx="1883229" cy="1883229"/>
          </a:xfrm>
          <a:prstGeom prst="arc">
            <a:avLst>
              <a:gd fmla="val 16200000" name="adj1"/>
              <a:gd fmla="val 5394880" name="adj2"/>
            </a:avLst>
          </a:prstGeom>
          <a:noFill/>
          <a:ln cap="flat" cmpd="sng" w="6350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1"/>
          <p:cNvSpPr/>
          <p:nvPr/>
        </p:nvSpPr>
        <p:spPr>
          <a:xfrm rot="-5400000">
            <a:off x="5025039" y="2055585"/>
            <a:ext cx="1883229" cy="1883229"/>
          </a:xfrm>
          <a:prstGeom prst="arc">
            <a:avLst>
              <a:gd fmla="val 21569324" name="adj1"/>
              <a:gd fmla="val 5394880" name="adj2"/>
            </a:avLst>
          </a:prstGeom>
          <a:noFill/>
          <a:ln cap="flat" cmpd="sng" w="63500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6806767" y="3991360"/>
            <a:ext cx="461010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endParaRPr b="1" sz="1800">
              <a:solidFill>
                <a:srgbClr val="FF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일반적으로 문자를 단위로 처리함 </a:t>
            </a:r>
            <a:endParaRPr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(텍스트 그리기 작업의 단일 문자열 매개변수)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PDFBox보다 리소스에 대한 부담이 적음</a:t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5844556" y="2738071"/>
            <a:ext cx="244194" cy="322260"/>
          </a:xfrm>
          <a:custGeom>
            <a:rect b="b" l="l" r="r" t="t"/>
            <a:pathLst>
              <a:path extrusionOk="0" h="12286" w="931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787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961038" y="3991360"/>
            <a:ext cx="4398361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endParaRPr b="1" sz="1800">
              <a:solidFill>
                <a:srgbClr val="FF7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항상 문자별로 처리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텍스트 추출에 꼭 필요하지 않은 정보를 더 오랫동안 사용할 수 있도록 유지하여 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더 많은 리소스를 소비함</a:t>
            </a:r>
            <a:endParaRPr sz="15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2899838" y="279813"/>
            <a:ext cx="63262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 와 iTEXT의 차이점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3" name="Google Shape;323;p31"/>
          <p:cNvCxnSpPr/>
          <p:nvPr/>
        </p:nvCxnSpPr>
        <p:spPr>
          <a:xfrm>
            <a:off x="859926" y="847713"/>
            <a:ext cx="2369801" cy="52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24" name="Google Shape;324;p31"/>
          <p:cNvCxnSpPr/>
          <p:nvPr/>
        </p:nvCxnSpPr>
        <p:spPr>
          <a:xfrm flipH="1">
            <a:off x="8864600" y="847712"/>
            <a:ext cx="2407976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5966653" y="4129859"/>
            <a:ext cx="0" cy="2004241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b="1" i="1" sz="3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" name="Google Shape;99;p14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00" name="Google Shape;100;p14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grpSp>
        <p:nvGrpSpPr>
          <p:cNvPr id="101" name="Google Shape;101;p14"/>
          <p:cNvGrpSpPr/>
          <p:nvPr/>
        </p:nvGrpSpPr>
        <p:grpSpPr>
          <a:xfrm>
            <a:off x="2430061" y="1541267"/>
            <a:ext cx="3066787" cy="4884888"/>
            <a:chOff x="2430061" y="1541267"/>
            <a:chExt cx="3066787" cy="4884888"/>
          </a:xfrm>
        </p:grpSpPr>
        <p:sp>
          <p:nvSpPr>
            <p:cNvPr id="102" name="Google Shape;102;p14"/>
            <p:cNvSpPr/>
            <p:nvPr/>
          </p:nvSpPr>
          <p:spPr>
            <a:xfrm>
              <a:off x="2484439" y="1541267"/>
              <a:ext cx="2959071" cy="727447"/>
            </a:xfrm>
            <a:prstGeom prst="roundRect">
              <a:avLst>
                <a:gd fmla="val 50000" name="adj"/>
              </a:avLst>
            </a:prstGeom>
            <a:solidFill>
              <a:srgbClr val="FF78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PDFBOX(Apache)</a:t>
              </a:r>
              <a:endParaRPr b="1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592389" y="1634990"/>
              <a:ext cx="540000" cy="54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783937" y="1773040"/>
              <a:ext cx="156903" cy="263899"/>
            </a:xfrm>
            <a:custGeom>
              <a:rect b="b" l="l" r="r" t="t"/>
              <a:pathLst>
                <a:path extrusionOk="0" h="4045" w="1926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430061" y="4856495"/>
              <a:ext cx="306678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예제 프로그램 구현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텍스트형 PDF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이미지형 PDF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텍스트 한글형 PDF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PDF파일에서 콘텐츠 불러오기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6" name="Google Shape;106;p14"/>
            <p:cNvCxnSpPr>
              <a:stCxn id="102" idx="2"/>
            </p:cNvCxnSpPr>
            <p:nvPr/>
          </p:nvCxnSpPr>
          <p:spPr>
            <a:xfrm>
              <a:off x="3963975" y="2268714"/>
              <a:ext cx="0" cy="25827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107" name="Google Shape;107;p14"/>
            <p:cNvSpPr/>
            <p:nvPr/>
          </p:nvSpPr>
          <p:spPr>
            <a:xfrm>
              <a:off x="2469346" y="2547949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정의 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484439" y="3715855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다운로드 방법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469346" y="3125552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관련 사이트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469345" y="4318858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사용법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6854981" y="1523410"/>
            <a:ext cx="3066787" cy="4884888"/>
            <a:chOff x="6854981" y="1523410"/>
            <a:chExt cx="3066787" cy="4884888"/>
          </a:xfrm>
        </p:grpSpPr>
        <p:sp>
          <p:nvSpPr>
            <p:cNvPr id="112" name="Google Shape;112;p14"/>
            <p:cNvSpPr/>
            <p:nvPr/>
          </p:nvSpPr>
          <p:spPr>
            <a:xfrm>
              <a:off x="6909359" y="1523410"/>
              <a:ext cx="2959071" cy="727447"/>
            </a:xfrm>
            <a:prstGeom prst="roundRect">
              <a:avLst>
                <a:gd fmla="val 50000" name="adj"/>
              </a:avLst>
            </a:prstGeom>
            <a:solidFill>
              <a:srgbClr val="FF78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</a:t>
              </a:r>
              <a:endParaRPr b="1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017309" y="1617133"/>
              <a:ext cx="540000" cy="54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854981" y="4838638"/>
              <a:ext cx="306678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예제 프로그램 구현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텍스트형 PDF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텍스트 한글형 PDF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테이블 생성 PDF</a:t>
              </a:r>
              <a:endParaRPr/>
            </a:p>
            <a:p>
              <a:pPr indent="-228600" lvl="0" marL="22860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Malgun Gothic"/>
                <a:buAutoNum type="arabicPeriod"/>
              </a:pPr>
              <a:r>
                <a:rPr lang="en-US" sz="12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텍스트+이미지형 PDF </a:t>
              </a:r>
              <a:endParaRPr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" name="Google Shape;115;p14"/>
            <p:cNvCxnSpPr>
              <a:stCxn id="112" idx="2"/>
            </p:cNvCxnSpPr>
            <p:nvPr/>
          </p:nvCxnSpPr>
          <p:spPr>
            <a:xfrm>
              <a:off x="8388895" y="2250857"/>
              <a:ext cx="0" cy="26004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sp>
          <p:nvSpPr>
            <p:cNvPr id="116" name="Google Shape;116;p14"/>
            <p:cNvSpPr/>
            <p:nvPr/>
          </p:nvSpPr>
          <p:spPr>
            <a:xfrm>
              <a:off x="6894266" y="2545967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 정의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7" name="Google Shape;117;p14"/>
            <p:cNvGrpSpPr/>
            <p:nvPr/>
          </p:nvGrpSpPr>
          <p:grpSpPr>
            <a:xfrm>
              <a:off x="7138954" y="1755648"/>
              <a:ext cx="292523" cy="256015"/>
              <a:chOff x="496" y="4251"/>
              <a:chExt cx="641" cy="561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709" y="4720"/>
                <a:ext cx="88" cy="92"/>
              </a:xfrm>
              <a:custGeom>
                <a:rect b="b" l="l" r="r" t="t"/>
                <a:pathLst>
                  <a:path extrusionOk="0" h="553" w="526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496" y="4251"/>
                <a:ext cx="641" cy="530"/>
              </a:xfrm>
              <a:custGeom>
                <a:rect b="b" l="l" r="r" t="t"/>
                <a:pathLst>
                  <a:path extrusionOk="0" h="3180" w="3847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" name="Google Shape;120;p14"/>
            <p:cNvSpPr/>
            <p:nvPr/>
          </p:nvSpPr>
          <p:spPr>
            <a:xfrm>
              <a:off x="6909359" y="3745623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 다운로드 방법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894266" y="3139445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 관련 사이트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6894265" y="4351801"/>
              <a:ext cx="2959071" cy="36186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 사용법</a:t>
              </a:r>
              <a:endParaRPr b="1" sz="16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78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1803400" y="2828836"/>
            <a:ext cx="85851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 예제 프로그램 구현</a:t>
            </a:r>
            <a:endParaRPr b="1" i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4420934" y="2374900"/>
            <a:ext cx="7136066" cy="23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iText는 개발자가 다음과 같은 작업을 수행 할 수 있도록 개발 된 SDK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- XML 파일 또는 데이터베이스의 데이터를 기반으로 문서 및 보고서 생성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- PDF로 제공되는 다양한 대화 형 기능을 활용하여 지도 및 책 만들기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Char char="-"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동적으로 생성되거나 조작 된 PDF 문서를 웹 브라우저에 서비스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응용 프로그램에 iText를 구축해야만 PDF 작성 및 조작 프로세스를 자동화 할 수 있다.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859925" y="3174912"/>
            <a:ext cx="2959071" cy="727447"/>
          </a:xfrm>
          <a:prstGeom prst="roundRect">
            <a:avLst>
              <a:gd fmla="val 50000" name="adj"/>
            </a:avLst>
          </a:prstGeom>
          <a:solidFill>
            <a:srgbClr val="FF78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iTEXT란 ?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8" name="Google Shape;338;p33"/>
          <p:cNvGrpSpPr/>
          <p:nvPr/>
        </p:nvGrpSpPr>
        <p:grpSpPr>
          <a:xfrm>
            <a:off x="1043730" y="3268635"/>
            <a:ext cx="540000" cy="540000"/>
            <a:chOff x="1687272" y="1112939"/>
            <a:chExt cx="540000" cy="540000"/>
          </a:xfrm>
        </p:grpSpPr>
        <p:sp>
          <p:nvSpPr>
            <p:cNvPr id="339" name="Google Shape;339;p33"/>
            <p:cNvSpPr/>
            <p:nvPr/>
          </p:nvSpPr>
          <p:spPr>
            <a:xfrm>
              <a:off x="1687272" y="1112939"/>
              <a:ext cx="540000" cy="54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878820" y="1250989"/>
              <a:ext cx="156903" cy="263899"/>
            </a:xfrm>
            <a:custGeom>
              <a:rect b="b" l="l" r="r" t="t"/>
              <a:pathLst>
                <a:path extrusionOk="0" h="4045" w="1926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1" name="Google Shape;341;p33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 정의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2" name="Google Shape;342;p33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43" name="Google Shape;343;p33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/>
          <p:nvPr/>
        </p:nvSpPr>
        <p:spPr>
          <a:xfrm>
            <a:off x="3253893" y="1228281"/>
            <a:ext cx="2943707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https://kb.itextpdf.com/home</a:t>
            </a:r>
            <a:endParaRPr sz="11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9" name="Google Shape;349;p34"/>
          <p:cNvGrpSpPr/>
          <p:nvPr/>
        </p:nvGrpSpPr>
        <p:grpSpPr>
          <a:xfrm>
            <a:off x="859925" y="1279080"/>
            <a:ext cx="2247738" cy="535488"/>
            <a:chOff x="4248685" y="4290512"/>
            <a:chExt cx="2247738" cy="535488"/>
          </a:xfrm>
        </p:grpSpPr>
        <p:sp>
          <p:nvSpPr>
            <p:cNvPr id="350" name="Google Shape;350;p34"/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홈페이지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51" name="Google Shape;351;p34"/>
            <p:cNvCxnSpPr/>
            <p:nvPr/>
          </p:nvCxnSpPr>
          <p:spPr>
            <a:xfrm>
              <a:off x="5776586" y="4560385"/>
              <a:ext cx="719837" cy="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52" name="Google Shape;352;p34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p34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54" name="Google Shape;354;p34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3893" y="1814568"/>
            <a:ext cx="8020667" cy="4725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/>
          <p:nvPr/>
        </p:nvSpPr>
        <p:spPr>
          <a:xfrm>
            <a:off x="3253893" y="1371599"/>
            <a:ext cx="4620107" cy="428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https://github.com/itext/itext7/releases/tag/7.1.11</a:t>
            </a:r>
            <a:endParaRPr sz="11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1" name="Google Shape;361;p35"/>
          <p:cNvGrpSpPr/>
          <p:nvPr/>
        </p:nvGrpSpPr>
        <p:grpSpPr>
          <a:xfrm>
            <a:off x="859925" y="1279080"/>
            <a:ext cx="2247775" cy="584201"/>
            <a:chOff x="4248685" y="4290512"/>
            <a:chExt cx="2247775" cy="584201"/>
          </a:xfrm>
        </p:grpSpPr>
        <p:sp>
          <p:nvSpPr>
            <p:cNvPr id="362" name="Google Shape;362;p35"/>
            <p:cNvSpPr/>
            <p:nvPr/>
          </p:nvSpPr>
          <p:spPr>
            <a:xfrm>
              <a:off x="4248685" y="4290512"/>
              <a:ext cx="1654675" cy="58420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#G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ithub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소스 공유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3" name="Google Shape;363;p35"/>
            <p:cNvCxnSpPr>
              <a:stCxn id="362" idx="3"/>
            </p:cNvCxnSpPr>
            <p:nvPr/>
          </p:nvCxnSpPr>
          <p:spPr>
            <a:xfrm>
              <a:off x="5903360" y="4582613"/>
              <a:ext cx="593100" cy="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64" name="Google Shape;364;p35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5" name="Google Shape;365;p35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66" name="Google Shape;366;p35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3893" y="1863280"/>
            <a:ext cx="8018683" cy="455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b="10988" l="0" r="0" t="0"/>
          <a:stretch/>
        </p:blipFill>
        <p:spPr>
          <a:xfrm>
            <a:off x="3667926" y="1773614"/>
            <a:ext cx="7604650" cy="4411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4" name="Google Shape;374;p36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75" name="Google Shape;375;p36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376" name="Google Shape;376;p36"/>
          <p:cNvSpPr/>
          <p:nvPr/>
        </p:nvSpPr>
        <p:spPr>
          <a:xfrm>
            <a:off x="4127500" y="4927600"/>
            <a:ext cx="850900" cy="685799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7" name="Google Shape;377;p36"/>
          <p:cNvGrpSpPr/>
          <p:nvPr/>
        </p:nvGrpSpPr>
        <p:grpSpPr>
          <a:xfrm>
            <a:off x="877164" y="1773614"/>
            <a:ext cx="2459718" cy="1096586"/>
            <a:chOff x="617419" y="5598734"/>
            <a:chExt cx="2459718" cy="1096586"/>
          </a:xfrm>
        </p:grpSpPr>
        <p:cxnSp>
          <p:nvCxnSpPr>
            <p:cNvPr id="378" name="Google Shape;378;p36"/>
            <p:cNvCxnSpPr/>
            <p:nvPr/>
          </p:nvCxnSpPr>
          <p:spPr>
            <a:xfrm>
              <a:off x="1830041" y="5979930"/>
              <a:ext cx="8618" cy="71539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379" name="Google Shape;379;p36"/>
            <p:cNvGrpSpPr/>
            <p:nvPr/>
          </p:nvGrpSpPr>
          <p:grpSpPr>
            <a:xfrm>
              <a:off x="617419" y="5598734"/>
              <a:ext cx="2459718" cy="1001308"/>
              <a:chOff x="398332" y="3424703"/>
              <a:chExt cx="2459718" cy="1001308"/>
            </a:xfrm>
          </p:grpSpPr>
          <p:sp>
            <p:nvSpPr>
              <p:cNvPr id="380" name="Google Shape;380;p36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Releases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576" y="1773614"/>
            <a:ext cx="7620000" cy="4067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8" name="Google Shape;388;p37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389" name="Google Shape;389;p37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390" name="Google Shape;390;p37"/>
          <p:cNvSpPr/>
          <p:nvPr/>
        </p:nvSpPr>
        <p:spPr>
          <a:xfrm>
            <a:off x="6042825" y="4942927"/>
            <a:ext cx="1447801" cy="327573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877164" y="1773614"/>
            <a:ext cx="2459718" cy="1613891"/>
            <a:chOff x="617419" y="5598734"/>
            <a:chExt cx="2459718" cy="1613891"/>
          </a:xfrm>
        </p:grpSpPr>
        <p:cxnSp>
          <p:nvCxnSpPr>
            <p:cNvPr id="392" name="Google Shape;392;p37"/>
            <p:cNvCxnSpPr>
              <a:endCxn id="393" idx="2"/>
            </p:cNvCxnSpPr>
            <p:nvPr/>
          </p:nvCxnSpPr>
          <p:spPr>
            <a:xfrm>
              <a:off x="1830178" y="5979925"/>
              <a:ext cx="17100" cy="12327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394" name="Google Shape;394;p37"/>
            <p:cNvGrpSpPr/>
            <p:nvPr/>
          </p:nvGrpSpPr>
          <p:grpSpPr>
            <a:xfrm>
              <a:off x="617419" y="5598734"/>
              <a:ext cx="2459718" cy="1613891"/>
              <a:chOff x="398332" y="3424703"/>
              <a:chExt cx="2459718" cy="1613891"/>
            </a:xfrm>
          </p:grpSpPr>
          <p:sp>
            <p:nvSpPr>
              <p:cNvPr id="395" name="Google Shape;395;p37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Releases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7"/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Release iText 7.1.11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03" name="Google Shape;403;p38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04" name="Google Shape;404;p38"/>
          <p:cNvPicPr preferRelativeResize="0"/>
          <p:nvPr/>
        </p:nvPicPr>
        <p:blipFill rotWithShape="1">
          <a:blip r:embed="rId3">
            <a:alphaModFix/>
          </a:blip>
          <a:srcRect b="0" l="0" r="9213" t="0"/>
          <a:stretch/>
        </p:blipFill>
        <p:spPr>
          <a:xfrm>
            <a:off x="3739116" y="1773614"/>
            <a:ext cx="7533459" cy="411714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/>
          <p:nvPr/>
        </p:nvSpPr>
        <p:spPr>
          <a:xfrm>
            <a:off x="5933378" y="3831201"/>
            <a:ext cx="2572782" cy="394871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6" name="Google Shape;406;p38"/>
          <p:cNvGrpSpPr/>
          <p:nvPr/>
        </p:nvGrpSpPr>
        <p:grpSpPr>
          <a:xfrm>
            <a:off x="859926" y="1773614"/>
            <a:ext cx="2476956" cy="2452458"/>
            <a:chOff x="600181" y="5598734"/>
            <a:chExt cx="2476956" cy="2452458"/>
          </a:xfrm>
        </p:grpSpPr>
        <p:cxnSp>
          <p:nvCxnSpPr>
            <p:cNvPr id="407" name="Google Shape;407;p38"/>
            <p:cNvCxnSpPr/>
            <p:nvPr/>
          </p:nvCxnSpPr>
          <p:spPr>
            <a:xfrm flipH="1">
              <a:off x="1821421" y="5979930"/>
              <a:ext cx="8620" cy="2071262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408" name="Google Shape;408;p38"/>
            <p:cNvGrpSpPr/>
            <p:nvPr/>
          </p:nvGrpSpPr>
          <p:grpSpPr>
            <a:xfrm>
              <a:off x="600181" y="5598734"/>
              <a:ext cx="2476956" cy="2417396"/>
              <a:chOff x="381094" y="3424703"/>
              <a:chExt cx="2476956" cy="2417396"/>
            </a:xfrm>
          </p:grpSpPr>
          <p:sp>
            <p:nvSpPr>
              <p:cNvPr id="409" name="Google Shape;409;p38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Releases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Release iText 7.1.11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Core – 7.1.11 (Java) Github 링크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8" name="Google Shape;418;p39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19" name="Google Shape;419;p39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8299" t="0"/>
          <a:stretch/>
        </p:blipFill>
        <p:spPr>
          <a:xfrm>
            <a:off x="3667926" y="1773614"/>
            <a:ext cx="7604650" cy="4246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39"/>
          <p:cNvGrpSpPr/>
          <p:nvPr/>
        </p:nvGrpSpPr>
        <p:grpSpPr>
          <a:xfrm>
            <a:off x="859926" y="1773614"/>
            <a:ext cx="2476956" cy="3128586"/>
            <a:chOff x="600181" y="5598734"/>
            <a:chExt cx="2476956" cy="3128586"/>
          </a:xfrm>
        </p:grpSpPr>
        <p:cxnSp>
          <p:nvCxnSpPr>
            <p:cNvPr id="422" name="Google Shape;422;p39"/>
            <p:cNvCxnSpPr/>
            <p:nvPr/>
          </p:nvCxnSpPr>
          <p:spPr>
            <a:xfrm flipH="1">
              <a:off x="1821421" y="5979930"/>
              <a:ext cx="8619" cy="274739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423" name="Google Shape;423;p39"/>
            <p:cNvGrpSpPr/>
            <p:nvPr/>
          </p:nvGrpSpPr>
          <p:grpSpPr>
            <a:xfrm>
              <a:off x="600181" y="5598734"/>
              <a:ext cx="2476956" cy="3036291"/>
              <a:chOff x="381094" y="3424703"/>
              <a:chExt cx="2476956" cy="3036291"/>
            </a:xfrm>
          </p:grpSpPr>
          <p:sp>
            <p:nvSpPr>
              <p:cNvPr id="424" name="Google Shape;424;p39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p39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Releases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Release iText 7.1.11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Core – 7.1.11 (Java) Github 링크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>
                <a:off x="398332" y="60991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Github 링크 접속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4" name="Google Shape;434;p40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35" name="Google Shape;435;p40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36" name="Google Shape;436;p40"/>
          <p:cNvPicPr preferRelativeResize="0"/>
          <p:nvPr/>
        </p:nvPicPr>
        <p:blipFill rotWithShape="1">
          <a:blip r:embed="rId3">
            <a:alphaModFix/>
          </a:blip>
          <a:srcRect b="0" l="8209" r="1921" t="0"/>
          <a:stretch/>
        </p:blipFill>
        <p:spPr>
          <a:xfrm>
            <a:off x="3667926" y="1773614"/>
            <a:ext cx="7604650" cy="42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/>
          <p:nvPr/>
        </p:nvSpPr>
        <p:spPr>
          <a:xfrm>
            <a:off x="4243426" y="4198296"/>
            <a:ext cx="1776374" cy="394871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859925" y="1773614"/>
            <a:ext cx="2476957" cy="3938966"/>
            <a:chOff x="600180" y="5598734"/>
            <a:chExt cx="2476957" cy="3938966"/>
          </a:xfrm>
        </p:grpSpPr>
        <p:cxnSp>
          <p:nvCxnSpPr>
            <p:cNvPr id="439" name="Google Shape;439;p40"/>
            <p:cNvCxnSpPr/>
            <p:nvPr/>
          </p:nvCxnSpPr>
          <p:spPr>
            <a:xfrm flipH="1">
              <a:off x="1812802" y="5979930"/>
              <a:ext cx="17238" cy="355777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440" name="Google Shape;440;p40"/>
            <p:cNvGrpSpPr/>
            <p:nvPr/>
          </p:nvGrpSpPr>
          <p:grpSpPr>
            <a:xfrm>
              <a:off x="600181" y="5598734"/>
              <a:ext cx="2476956" cy="3036291"/>
              <a:chOff x="381094" y="3424703"/>
              <a:chExt cx="2476956" cy="3036291"/>
            </a:xfrm>
          </p:grpSpPr>
          <p:sp>
            <p:nvSpPr>
              <p:cNvPr id="441" name="Google Shape;441;p40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Releases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398332" y="46767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Release iText 7.1.11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40"/>
              <p:cNvSpPr/>
              <p:nvPr/>
            </p:nvSpPr>
            <p:spPr>
              <a:xfrm>
                <a:off x="381094" y="5354128"/>
                <a:ext cx="2459718" cy="487971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iText 7 Core – 7.1.11 (Java) Github 링크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40"/>
              <p:cNvSpPr/>
              <p:nvPr/>
            </p:nvSpPr>
            <p:spPr>
              <a:xfrm>
                <a:off x="398332" y="6099126"/>
                <a:ext cx="2459718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Github 링크 접속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40"/>
            <p:cNvSpPr/>
            <p:nvPr/>
          </p:nvSpPr>
          <p:spPr>
            <a:xfrm>
              <a:off x="600180" y="8889637"/>
              <a:ext cx="2476957" cy="605854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iText7-Core-7.1.11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-only-jars.zip</a:t>
              </a: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b="1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파일 다운로드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1640" y="2755927"/>
            <a:ext cx="4543141" cy="351157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3" name="Google Shape;453;p41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54" name="Google Shape;454;p41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455" name="Google Shape;455;p41"/>
          <p:cNvSpPr/>
          <p:nvPr/>
        </p:nvSpPr>
        <p:spPr>
          <a:xfrm>
            <a:off x="8077187" y="3454454"/>
            <a:ext cx="1001674" cy="316708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6" name="Google Shape;456;p41"/>
          <p:cNvGrpSpPr/>
          <p:nvPr/>
        </p:nvGrpSpPr>
        <p:grpSpPr>
          <a:xfrm>
            <a:off x="864463" y="1773614"/>
            <a:ext cx="2874653" cy="2506286"/>
            <a:chOff x="604718" y="5598734"/>
            <a:chExt cx="2874653" cy="2506286"/>
          </a:xfrm>
        </p:grpSpPr>
        <p:cxnSp>
          <p:nvCxnSpPr>
            <p:cNvPr id="457" name="Google Shape;457;p41"/>
            <p:cNvCxnSpPr/>
            <p:nvPr/>
          </p:nvCxnSpPr>
          <p:spPr>
            <a:xfrm flipH="1">
              <a:off x="2016002" y="5979930"/>
              <a:ext cx="17238" cy="212509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458" name="Google Shape;458;p41"/>
            <p:cNvGrpSpPr/>
            <p:nvPr/>
          </p:nvGrpSpPr>
          <p:grpSpPr>
            <a:xfrm>
              <a:off x="604718" y="5598734"/>
              <a:ext cx="2874653" cy="1426786"/>
              <a:chOff x="385631" y="3424703"/>
              <a:chExt cx="2874653" cy="1426786"/>
            </a:xfrm>
          </p:grpSpPr>
          <p:sp>
            <p:nvSpPr>
              <p:cNvPr id="459" name="Google Shape;459;p41"/>
              <p:cNvSpPr/>
              <p:nvPr/>
            </p:nvSpPr>
            <p:spPr>
              <a:xfrm>
                <a:off x="398332" y="3424703"/>
                <a:ext cx="2861952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다운로드 받은 파일 찾기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385631" y="4165743"/>
                <a:ext cx="2861953" cy="68574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해당 프로젝트를 우클릭 한 뒤 Properties 클릭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461" name="Google Shape;4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1641" y="1773614"/>
            <a:ext cx="765860" cy="72392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862008" y="3454454"/>
            <a:ext cx="2861953" cy="685746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Libraries 탭에서 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AddExternal JARs… 를 클릭</a:t>
            </a:r>
            <a:endParaRPr b="1"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>
            <a:off x="4420935" y="2986594"/>
            <a:ext cx="5192965" cy="1106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b="1"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 문서 작업을 위한 오픈 소스 Java 도구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b="1"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 문서 생성, 기존 문서 수정, 문서에서 글자를 추출 할 수 있음.</a:t>
            </a:r>
            <a:endParaRPr b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b="1"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2020.12.19 Apache PDFBox 2.0.22 버전이 출시</a:t>
            </a:r>
            <a:endParaRPr b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8" name="Google Shape;128;p15"/>
          <p:cNvGrpSpPr/>
          <p:nvPr/>
        </p:nvGrpSpPr>
        <p:grpSpPr>
          <a:xfrm>
            <a:off x="859925" y="3174912"/>
            <a:ext cx="3292975" cy="727447"/>
            <a:chOff x="859925" y="3174912"/>
            <a:chExt cx="2959071" cy="727447"/>
          </a:xfrm>
        </p:grpSpPr>
        <p:sp>
          <p:nvSpPr>
            <p:cNvPr id="129" name="Google Shape;129;p15"/>
            <p:cNvSpPr/>
            <p:nvPr/>
          </p:nvSpPr>
          <p:spPr>
            <a:xfrm>
              <a:off x="859925" y="3174912"/>
              <a:ext cx="2959071" cy="727447"/>
            </a:xfrm>
            <a:prstGeom prst="roundRect">
              <a:avLst>
                <a:gd fmla="val 50000" name="adj"/>
              </a:avLst>
            </a:prstGeom>
            <a:solidFill>
              <a:srgbClr val="FF78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PDFBOX란 ?</a:t>
              </a:r>
              <a:endParaRPr b="1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1043730" y="3268635"/>
              <a:ext cx="540000" cy="540000"/>
              <a:chOff x="1687272" y="1112939"/>
              <a:chExt cx="540000" cy="54000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1687272" y="1112939"/>
                <a:ext cx="540000" cy="54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1878820" y="1250989"/>
                <a:ext cx="156903" cy="263899"/>
              </a:xfrm>
              <a:custGeom>
                <a:rect b="b" l="l" r="r" t="t"/>
                <a:pathLst>
                  <a:path extrusionOk="0" h="4045" w="1926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3" name="Google Shape;133;p15"/>
          <p:cNvSpPr/>
          <p:nvPr/>
        </p:nvSpPr>
        <p:spPr>
          <a:xfrm>
            <a:off x="3739117" y="332194"/>
            <a:ext cx="4713765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 정의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" name="Google Shape;134;p15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35" name="Google Shape;135;p15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9711" y="5343054"/>
            <a:ext cx="2292865" cy="84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1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8" name="Google Shape;468;p42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69" name="Google Shape;469;p42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70" name="Google Shape;4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1013" y="1163191"/>
            <a:ext cx="7019925" cy="542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/>
          <p:nvPr/>
        </p:nvSpPr>
        <p:spPr>
          <a:xfrm>
            <a:off x="3459717" y="332194"/>
            <a:ext cx="5303283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1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77" name="Google Shape;477;p43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78" name="Google Shape;4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563" y="1175886"/>
            <a:ext cx="7637463" cy="544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2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4" name="Google Shape;484;p44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85" name="Google Shape;485;p44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86" name="Google Shape;486;p44"/>
          <p:cNvPicPr preferRelativeResize="0"/>
          <p:nvPr/>
        </p:nvPicPr>
        <p:blipFill rotWithShape="1">
          <a:blip r:embed="rId3">
            <a:alphaModFix/>
          </a:blip>
          <a:srcRect b="0" l="0" r="23862" t="0"/>
          <a:stretch/>
        </p:blipFill>
        <p:spPr>
          <a:xfrm>
            <a:off x="517026" y="1264791"/>
            <a:ext cx="5759429" cy="445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499" y="1899791"/>
            <a:ext cx="6423025" cy="445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2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3" name="Google Shape;493;p45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494" name="Google Shape;494;p45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495" name="Google Shape;4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562" y="1615174"/>
            <a:ext cx="8105543" cy="464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3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1" name="Google Shape;501;p46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502" name="Google Shape;502;p46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503" name="Google Shape;5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335601"/>
            <a:ext cx="6794500" cy="44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2482" y="1549400"/>
            <a:ext cx="5521036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3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0" name="Google Shape;510;p47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511" name="Google Shape;511;p47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512" name="Google Shape;5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277491"/>
            <a:ext cx="8586788" cy="51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소스 4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8" name="Google Shape;518;p48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519" name="Google Shape;519;p48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520" name="Google Shape;5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1315633"/>
            <a:ext cx="7812088" cy="393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917" y="2189383"/>
            <a:ext cx="6679646" cy="413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/>
          <p:nvPr/>
        </p:nvSpPr>
        <p:spPr>
          <a:xfrm>
            <a:off x="3459717" y="332194"/>
            <a:ext cx="5303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 4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7" name="Google Shape;527;p49"/>
          <p:cNvCxnSpPr/>
          <p:nvPr/>
        </p:nvCxnSpPr>
        <p:spPr>
          <a:xfrm flipH="1" rot="10800000">
            <a:off x="859926" y="847192"/>
            <a:ext cx="2899274" cy="52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528" name="Google Shape;528;p49"/>
          <p:cNvCxnSpPr/>
          <p:nvPr/>
        </p:nvCxnSpPr>
        <p:spPr>
          <a:xfrm flipH="1">
            <a:off x="8369300" y="847712"/>
            <a:ext cx="2903277" cy="1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529" name="Google Shape;5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589" y="1274746"/>
            <a:ext cx="6747538" cy="521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78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50"/>
          <p:cNvSpPr/>
          <p:nvPr/>
        </p:nvSpPr>
        <p:spPr>
          <a:xfrm>
            <a:off x="2305050" y="2828835"/>
            <a:ext cx="75819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ITEXT 예제 프로그램 구현</a:t>
            </a:r>
            <a:endParaRPr b="1" i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6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42" name="Google Shape;142;p16"/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홈페이지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43" name="Google Shape;143;p16"/>
            <p:cNvCxnSpPr/>
            <p:nvPr/>
          </p:nvCxnSpPr>
          <p:spPr>
            <a:xfrm>
              <a:off x="5776586" y="4560385"/>
              <a:ext cx="719837" cy="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144" name="Google Shape;144;p16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16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46" name="Google Shape;146;p16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926" y="2004024"/>
            <a:ext cx="7604650" cy="43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3203093" y="1511299"/>
            <a:ext cx="4531208" cy="453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https://pdfbox.apache.org/2.0/dependencies.html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859925" y="1468536"/>
            <a:ext cx="2247738" cy="535488"/>
            <a:chOff x="4248685" y="4290512"/>
            <a:chExt cx="2247738" cy="535488"/>
          </a:xfrm>
        </p:grpSpPr>
        <p:sp>
          <p:nvSpPr>
            <p:cNvPr id="154" name="Google Shape;154;p17"/>
            <p:cNvSpPr/>
            <p:nvPr/>
          </p:nvSpPr>
          <p:spPr>
            <a:xfrm>
              <a:off x="4248685" y="4290512"/>
              <a:ext cx="1527901" cy="53548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 생성 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툴 비교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55" name="Google Shape;155;p17"/>
            <p:cNvCxnSpPr/>
            <p:nvPr/>
          </p:nvCxnSpPr>
          <p:spPr>
            <a:xfrm>
              <a:off x="5776586" y="4560385"/>
              <a:ext cx="719837" cy="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156" name="Google Shape;156;p17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58" name="Google Shape;158;p17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159" name="Google Shape;159;p17"/>
          <p:cNvSpPr/>
          <p:nvPr/>
        </p:nvSpPr>
        <p:spPr>
          <a:xfrm>
            <a:off x="3203092" y="1511299"/>
            <a:ext cx="5249790" cy="453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https://java.libhunt.com/compare-apache-pdfbox-vs-itext 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8423" l="0" r="0" t="6854"/>
          <a:stretch/>
        </p:blipFill>
        <p:spPr>
          <a:xfrm>
            <a:off x="3317392" y="2004024"/>
            <a:ext cx="7955184" cy="45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8"/>
          <p:cNvGrpSpPr/>
          <p:nvPr/>
        </p:nvGrpSpPr>
        <p:grpSpPr>
          <a:xfrm>
            <a:off x="859925" y="1468536"/>
            <a:ext cx="2247775" cy="535488"/>
            <a:chOff x="4248685" y="4290512"/>
            <a:chExt cx="2247775" cy="535488"/>
          </a:xfrm>
        </p:grpSpPr>
        <p:sp>
          <p:nvSpPr>
            <p:cNvPr id="166" name="Google Shape;166;p18"/>
            <p:cNvSpPr/>
            <p:nvPr/>
          </p:nvSpPr>
          <p:spPr>
            <a:xfrm>
              <a:off x="4248685" y="4290512"/>
              <a:ext cx="2035675" cy="53548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github을 통한 Sourse Code 교환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67" name="Google Shape;167;p18"/>
            <p:cNvCxnSpPr>
              <a:stCxn id="166" idx="3"/>
            </p:cNvCxnSpPr>
            <p:nvPr/>
          </p:nvCxnSpPr>
          <p:spPr>
            <a:xfrm>
              <a:off x="6284360" y="4558256"/>
              <a:ext cx="212100" cy="21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168" name="Google Shape;168;p18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" name="Google Shape;169;p18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70" name="Google Shape;170;p18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171" name="Google Shape;171;p18"/>
          <p:cNvSpPr/>
          <p:nvPr/>
        </p:nvSpPr>
        <p:spPr>
          <a:xfrm>
            <a:off x="3203093" y="1549400"/>
            <a:ext cx="3172307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https://github.com/apache/pdfbox 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9001" t="0"/>
          <a:stretch/>
        </p:blipFill>
        <p:spPr>
          <a:xfrm>
            <a:off x="3203093" y="2004024"/>
            <a:ext cx="8069483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859925" y="1468536"/>
            <a:ext cx="2247775" cy="535488"/>
            <a:chOff x="4248685" y="4290512"/>
            <a:chExt cx="2247775" cy="535488"/>
          </a:xfrm>
        </p:grpSpPr>
        <p:sp>
          <p:nvSpPr>
            <p:cNvPr id="178" name="Google Shape;178;p19"/>
            <p:cNvSpPr/>
            <p:nvPr/>
          </p:nvSpPr>
          <p:spPr>
            <a:xfrm>
              <a:off x="4248685" y="4290512"/>
              <a:ext cx="2035675" cy="535488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FF78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#</a:t>
              </a:r>
              <a:r>
                <a:rPr b="1" lang="en-US" sz="15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PDFBox 연역</a:t>
              </a:r>
              <a:endParaRPr b="1" sz="1500">
                <a:solidFill>
                  <a:srgbClr val="FF787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79" name="Google Shape;179;p19"/>
            <p:cNvCxnSpPr>
              <a:stCxn id="178" idx="3"/>
            </p:cNvCxnSpPr>
            <p:nvPr/>
          </p:nvCxnSpPr>
          <p:spPr>
            <a:xfrm>
              <a:off x="6284360" y="4558256"/>
              <a:ext cx="212100" cy="210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180" name="Google Shape;180;p19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사이트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82" name="Google Shape;182;p19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183" name="Google Shape;183;p19"/>
          <p:cNvSpPr/>
          <p:nvPr/>
        </p:nvSpPr>
        <p:spPr>
          <a:xfrm>
            <a:off x="3203093" y="1536700"/>
            <a:ext cx="4582007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https://java.libhunt.com/apache-pdfbox-changelog </a:t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13048" l="0" r="0" t="0"/>
          <a:stretch/>
        </p:blipFill>
        <p:spPr>
          <a:xfrm>
            <a:off x="3203093" y="2004025"/>
            <a:ext cx="8069483" cy="44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926" y="1773614"/>
            <a:ext cx="7604650" cy="432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p20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192" name="Google Shape;192;p20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193" name="Google Shape;193;p20"/>
          <p:cNvSpPr/>
          <p:nvPr/>
        </p:nvSpPr>
        <p:spPr>
          <a:xfrm>
            <a:off x="3862426" y="3206571"/>
            <a:ext cx="1001674" cy="394871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4" name="Google Shape;194;p20"/>
          <p:cNvGrpSpPr/>
          <p:nvPr/>
        </p:nvGrpSpPr>
        <p:grpSpPr>
          <a:xfrm>
            <a:off x="877164" y="1773614"/>
            <a:ext cx="2459718" cy="1001308"/>
            <a:chOff x="617419" y="5598734"/>
            <a:chExt cx="2459718" cy="1001308"/>
          </a:xfrm>
        </p:grpSpPr>
        <p:cxnSp>
          <p:nvCxnSpPr>
            <p:cNvPr id="195" name="Google Shape;195;p20"/>
            <p:cNvCxnSpPr/>
            <p:nvPr/>
          </p:nvCxnSpPr>
          <p:spPr>
            <a:xfrm flipH="1">
              <a:off x="1812802" y="5979930"/>
              <a:ext cx="17238" cy="620112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196" name="Google Shape;196;p20"/>
            <p:cNvGrpSpPr/>
            <p:nvPr/>
          </p:nvGrpSpPr>
          <p:grpSpPr>
            <a:xfrm>
              <a:off x="617419" y="5598734"/>
              <a:ext cx="2459718" cy="1001308"/>
              <a:chOff x="398332" y="3424703"/>
              <a:chExt cx="2459718" cy="1001308"/>
            </a:xfrm>
          </p:grpSpPr>
          <p:sp>
            <p:nvSpPr>
              <p:cNvPr id="197" name="Google Shape;197;p20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Download 클릭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9117" y="1773614"/>
            <a:ext cx="7624743" cy="428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3739117" y="332194"/>
            <a:ext cx="471376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PDFBOX</a:t>
            </a:r>
            <a:r>
              <a:rPr lang="en-US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en-US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다운로드 방법</a:t>
            </a:r>
            <a:endParaRPr b="1" i="1" sz="3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" name="Google Shape;205;p21"/>
          <p:cNvCxnSpPr/>
          <p:nvPr/>
        </p:nvCxnSpPr>
        <p:spPr>
          <a:xfrm flipH="1" rot="-5400000">
            <a:off x="2263666" y="-556027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cxnSp>
        <p:nvCxnSpPr>
          <p:cNvPr id="206" name="Google Shape;206;p21"/>
          <p:cNvCxnSpPr/>
          <p:nvPr/>
        </p:nvCxnSpPr>
        <p:spPr>
          <a:xfrm flipH="1" rot="5400000">
            <a:off x="9868316" y="-556548"/>
            <a:ext cx="519" cy="2808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207" name="Google Shape;207;p21"/>
          <p:cNvSpPr/>
          <p:nvPr/>
        </p:nvSpPr>
        <p:spPr>
          <a:xfrm>
            <a:off x="7451208" y="5472935"/>
            <a:ext cx="1616592" cy="394871"/>
          </a:xfrm>
          <a:prstGeom prst="rect">
            <a:avLst/>
          </a:prstGeom>
          <a:noFill/>
          <a:ln cap="flat" cmpd="sng" w="57150">
            <a:solidFill>
              <a:srgbClr val="FF78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8" name="Google Shape;208;p21"/>
          <p:cNvGrpSpPr/>
          <p:nvPr/>
        </p:nvGrpSpPr>
        <p:grpSpPr>
          <a:xfrm>
            <a:off x="877164" y="1773614"/>
            <a:ext cx="2459718" cy="1833186"/>
            <a:chOff x="617419" y="5598734"/>
            <a:chExt cx="2459718" cy="1833186"/>
          </a:xfrm>
        </p:grpSpPr>
        <p:cxnSp>
          <p:nvCxnSpPr>
            <p:cNvPr id="209" name="Google Shape;209;p21"/>
            <p:cNvCxnSpPr/>
            <p:nvPr/>
          </p:nvCxnSpPr>
          <p:spPr>
            <a:xfrm>
              <a:off x="1830040" y="5979930"/>
              <a:ext cx="8619" cy="1451990"/>
            </a:xfrm>
            <a:prstGeom prst="straightConnector1">
              <a:avLst/>
            </a:prstGeom>
            <a:noFill/>
            <a:ln cap="flat" cmpd="sng" w="19050">
              <a:solidFill>
                <a:srgbClr val="FF7876"/>
              </a:solidFill>
              <a:prstDash val="dash"/>
              <a:miter lim="800000"/>
              <a:headEnd len="sm" w="sm" type="none"/>
              <a:tailEnd len="med" w="med" type="oval"/>
            </a:ln>
          </p:spPr>
        </p:cxnSp>
        <p:grpSp>
          <p:nvGrpSpPr>
            <p:cNvPr id="210" name="Google Shape;210;p21"/>
            <p:cNvGrpSpPr/>
            <p:nvPr/>
          </p:nvGrpSpPr>
          <p:grpSpPr>
            <a:xfrm>
              <a:off x="617419" y="5598734"/>
              <a:ext cx="2459718" cy="1718885"/>
              <a:chOff x="398332" y="3424703"/>
              <a:chExt cx="2459718" cy="1718885"/>
            </a:xfrm>
          </p:grpSpPr>
          <p:sp>
            <p:nvSpPr>
              <p:cNvPr id="211" name="Google Shape;211;p21"/>
              <p:cNvSpPr/>
              <p:nvPr/>
            </p:nvSpPr>
            <p:spPr>
              <a:xfrm>
                <a:off x="398332" y="3424703"/>
                <a:ext cx="2459718" cy="381196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FF787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787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홈페이지</a:t>
                </a:r>
                <a:endParaRPr b="1" sz="1400">
                  <a:solidFill>
                    <a:srgbClr val="FF7876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398332" y="4064143"/>
                <a:ext cx="2442480" cy="361868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Download 클릭</a:t>
                </a:r>
                <a:endParaRPr/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398332" y="4676725"/>
                <a:ext cx="2459718" cy="466863"/>
              </a:xfrm>
              <a:prstGeom prst="roundRect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pdfbox-app-2.0.22.jar 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파일 다운로드</a:t>
                </a:r>
                <a:endParaRPr b="1" sz="1400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